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0" y="-1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F45F66-B198-4E5D-893C-3A4B29C7E538}" type="datetimeFigureOut">
              <a:rPr lang="en-US" smtClean="0"/>
              <a:pPr/>
              <a:t>3/29/2011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7B1C0D-5AC4-4D59-BA46-BB5EA94CE4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F45F66-B198-4E5D-893C-3A4B29C7E538}" type="datetimeFigureOut">
              <a:rPr lang="en-US" smtClean="0"/>
              <a:pPr/>
              <a:t>3/29/2011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7B1C0D-5AC4-4D59-BA46-BB5EA94CE4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F45F66-B198-4E5D-893C-3A4B29C7E538}" type="datetimeFigureOut">
              <a:rPr lang="en-US" smtClean="0"/>
              <a:pPr/>
              <a:t>3/29/2011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7B1C0D-5AC4-4D59-BA46-BB5EA94CE4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F45F66-B198-4E5D-893C-3A4B29C7E538}" type="datetimeFigureOut">
              <a:rPr lang="en-US" smtClean="0"/>
              <a:pPr/>
              <a:t>3/29/2011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7B1C0D-5AC4-4D59-BA46-BB5EA94CE4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F45F66-B198-4E5D-893C-3A4B29C7E538}" type="datetimeFigureOut">
              <a:rPr lang="en-US" smtClean="0"/>
              <a:pPr/>
              <a:t>3/29/2011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7B1C0D-5AC4-4D59-BA46-BB5EA94CE4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F45F66-B198-4E5D-893C-3A4B29C7E538}" type="datetimeFigureOut">
              <a:rPr lang="en-US" smtClean="0"/>
              <a:pPr/>
              <a:t>3/29/2011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7B1C0D-5AC4-4D59-BA46-BB5EA94CE4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F45F66-B198-4E5D-893C-3A4B29C7E538}" type="datetimeFigureOut">
              <a:rPr lang="en-US" smtClean="0"/>
              <a:pPr/>
              <a:t>3/29/2011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7B1C0D-5AC4-4D59-BA46-BB5EA94CE4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F45F66-B198-4E5D-893C-3A4B29C7E538}" type="datetimeFigureOut">
              <a:rPr lang="en-US" smtClean="0"/>
              <a:pPr/>
              <a:t>3/29/2011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7B1C0D-5AC4-4D59-BA46-BB5EA94CE4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F45F66-B198-4E5D-893C-3A4B29C7E538}" type="datetimeFigureOut">
              <a:rPr lang="en-US" smtClean="0"/>
              <a:pPr/>
              <a:t>3/29/2011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7B1C0D-5AC4-4D59-BA46-BB5EA94CE4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F45F66-B198-4E5D-893C-3A4B29C7E538}" type="datetimeFigureOut">
              <a:rPr lang="en-US" smtClean="0"/>
              <a:pPr/>
              <a:t>3/29/2011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7B1C0D-5AC4-4D59-BA46-BB5EA94CE4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F45F66-B198-4E5D-893C-3A4B29C7E538}" type="datetimeFigureOut">
              <a:rPr lang="en-US" smtClean="0"/>
              <a:pPr/>
              <a:t>3/29/2011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7B1C0D-5AC4-4D59-BA46-BB5EA94CE4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F45F66-B198-4E5D-893C-3A4B29C7E538}" type="datetimeFigureOut">
              <a:rPr lang="en-US" smtClean="0"/>
              <a:pPr/>
              <a:t>3/29/2011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7B1C0D-5AC4-4D59-BA46-BB5EA94CE4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state.gov/secretary/" TargetMode="External"/><Relationship Id="rId2" Type="http://schemas.openxmlformats.org/officeDocument/2006/relationships/hyperlink" Target="http://www.oyez.org/cases/1901-1939/1936/1936_98" TargetMode="External"/><Relationship Id="rId1" Type="http://schemas.openxmlformats.org/officeDocument/2006/relationships/slideLayout" Target="../slideLayouts/slideLayout2.xml"/><Relationship Id="rId6" Type="http://schemas.openxmlformats.org/officeDocument/2006/relationships/hyperlink" Target="http://en.wikipedia.org/wiki/National_Security_Advisor_(United_States)" TargetMode="External"/><Relationship Id="rId5" Type="http://schemas.openxmlformats.org/officeDocument/2006/relationships/hyperlink" Target="http://www.whitehouse.gov/administration/eop/nsc/nsa/" TargetMode="External"/><Relationship Id="rId4" Type="http://schemas.openxmlformats.org/officeDocument/2006/relationships/hyperlink" Target="http://www.whitehouse.gov/nsc/"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www.cia.gov/" TargetMode="External"/><Relationship Id="rId3" Type="http://schemas.openxmlformats.org/officeDocument/2006/relationships/hyperlink" Target="http://www.state.gov/" TargetMode="External"/><Relationship Id="rId7" Type="http://schemas.openxmlformats.org/officeDocument/2006/relationships/hyperlink" Target="http://www.rferl.org/" TargetMode="External"/><Relationship Id="rId2" Type="http://schemas.openxmlformats.org/officeDocument/2006/relationships/hyperlink" Target="http://www.dhs.gov/dhspublic/" TargetMode="External"/><Relationship Id="rId1" Type="http://schemas.openxmlformats.org/officeDocument/2006/relationships/slideLayout" Target="../slideLayouts/slideLayout2.xml"/><Relationship Id="rId6" Type="http://schemas.openxmlformats.org/officeDocument/2006/relationships/hyperlink" Target="http://www.voanews.com/english/portal.cfm" TargetMode="External"/><Relationship Id="rId5" Type="http://schemas.openxmlformats.org/officeDocument/2006/relationships/hyperlink" Target="http://www.america.gov/" TargetMode="External"/><Relationship Id="rId4" Type="http://schemas.openxmlformats.org/officeDocument/2006/relationships/hyperlink" Target="http://www.state.gov/m/dghr/hr/" TargetMode="External"/><Relationship Id="rId9" Type="http://schemas.openxmlformats.org/officeDocument/2006/relationships/hyperlink" Target="http://www.nsa.gov/about/index.s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cfr.org/about/faqs.html" TargetMode="External"/><Relationship Id="rId2" Type="http://schemas.openxmlformats.org/officeDocument/2006/relationships/hyperlink" Target="http://www.rand.org/about/history/" TargetMode="External"/><Relationship Id="rId1" Type="http://schemas.openxmlformats.org/officeDocument/2006/relationships/slideLayout" Target="../slideLayouts/slideLayout2.xml"/><Relationship Id="rId4" Type="http://schemas.openxmlformats.org/officeDocument/2006/relationships/hyperlink" Target="http://www.propublica.org/about/sunlight-foundation-propublica-create-new-foreign-lobbying-influence-track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Makers of Foreign </a:t>
            </a:r>
            <a:r>
              <a:rPr lang="en-US" dirty="0" smtClean="0"/>
              <a:t>Policy</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04800"/>
            <a:ext cx="8229600" cy="6400800"/>
          </a:xfrm>
        </p:spPr>
        <p:txBody>
          <a:bodyPr>
            <a:normAutofit fontScale="70000" lnSpcReduction="20000"/>
          </a:bodyPr>
          <a:lstStyle/>
          <a:p>
            <a:pPr>
              <a:buNone/>
            </a:pPr>
            <a:r>
              <a:rPr lang="en-US" dirty="0"/>
              <a:t>I. Key foreign policy players. </a:t>
            </a:r>
          </a:p>
          <a:p>
            <a:pPr>
              <a:buNone/>
            </a:pPr>
            <a:r>
              <a:rPr lang="en-US" dirty="0" smtClean="0"/>
              <a:t>A</a:t>
            </a:r>
            <a:r>
              <a:rPr lang="en-US" dirty="0"/>
              <a:t>.	Foreign policy is a shared responsibility of the President and Congress. The system of checks and balances applies. </a:t>
            </a:r>
          </a:p>
          <a:p>
            <a:pPr>
              <a:buNone/>
            </a:pPr>
            <a:r>
              <a:rPr lang="en-US" dirty="0" smtClean="0"/>
              <a:t>B</a:t>
            </a:r>
            <a:r>
              <a:rPr lang="en-US" dirty="0"/>
              <a:t>.	Despite shared responsibilities, the President is primarily responsible for foreign policy (</a:t>
            </a:r>
            <a:r>
              <a:rPr lang="en-US" i="1" dirty="0">
                <a:hlinkClick r:id="rId2"/>
              </a:rPr>
              <a:t>U.S. vs. Curtiss-Wright</a:t>
            </a:r>
            <a:r>
              <a:rPr lang="en-US" dirty="0"/>
              <a:t>, 1936) and has extensive support within the executive branch: </a:t>
            </a:r>
          </a:p>
          <a:p>
            <a:pPr>
              <a:buNone/>
            </a:pPr>
            <a:r>
              <a:rPr lang="en-US" dirty="0" smtClean="0"/>
              <a:t>	1. </a:t>
            </a:r>
            <a:r>
              <a:rPr lang="en-US" dirty="0" smtClean="0">
                <a:hlinkClick r:id="rId3"/>
              </a:rPr>
              <a:t> Secretary </a:t>
            </a:r>
            <a:r>
              <a:rPr lang="en-US" dirty="0">
                <a:hlinkClick r:id="rId3"/>
              </a:rPr>
              <a:t>of State</a:t>
            </a:r>
            <a:r>
              <a:rPr lang="en-US" dirty="0"/>
              <a:t>: Cabinet official responsible for foreign affairs. </a:t>
            </a:r>
          </a:p>
          <a:p>
            <a:pPr>
              <a:buNone/>
            </a:pPr>
            <a:r>
              <a:rPr lang="en-US" dirty="0" smtClean="0"/>
              <a:t>	2. Other </a:t>
            </a:r>
            <a:r>
              <a:rPr lang="en-US" dirty="0"/>
              <a:t>Cabinet officials: Since foreign policy affects domestic policy, other Cabinet officials also have input.</a:t>
            </a:r>
          </a:p>
          <a:p>
            <a:pPr>
              <a:buNone/>
            </a:pPr>
            <a:r>
              <a:rPr lang="en-US" dirty="0" smtClean="0"/>
              <a:t>	3. </a:t>
            </a:r>
            <a:r>
              <a:rPr lang="en-US" dirty="0" smtClean="0">
                <a:hlinkClick r:id="rId4"/>
              </a:rPr>
              <a:t>National </a:t>
            </a:r>
            <a:r>
              <a:rPr lang="en-US" dirty="0">
                <a:hlinkClick r:id="rId4"/>
              </a:rPr>
              <a:t>Security Council </a:t>
            </a:r>
            <a:r>
              <a:rPr lang="en-US" dirty="0"/>
              <a:t>(NSC) </a:t>
            </a:r>
          </a:p>
          <a:p>
            <a:pPr>
              <a:buNone/>
            </a:pPr>
            <a:r>
              <a:rPr lang="en-US" dirty="0" smtClean="0"/>
              <a:t>		a. Coordinates </a:t>
            </a:r>
            <a:r>
              <a:rPr lang="en-US" dirty="0"/>
              <a:t>policies that affect national security. </a:t>
            </a:r>
          </a:p>
          <a:p>
            <a:pPr lvl="1">
              <a:buNone/>
            </a:pPr>
            <a:r>
              <a:rPr lang="en-US" dirty="0" smtClean="0"/>
              <a:t>		</a:t>
            </a:r>
            <a:r>
              <a:rPr lang="en-US" sz="3100" dirty="0" smtClean="0"/>
              <a:t>b. Members </a:t>
            </a:r>
            <a:r>
              <a:rPr lang="en-US" sz="3100" dirty="0"/>
              <a:t>include President, Vice President, Secretary of State, Secretary of Defense, Director of the CIA, National Security Adviser, and the chairman of the Joint Chiefs of Staff. </a:t>
            </a:r>
          </a:p>
          <a:p>
            <a:pPr>
              <a:buNone/>
            </a:pPr>
            <a:r>
              <a:rPr lang="en-US" dirty="0" smtClean="0"/>
              <a:t>		c. </a:t>
            </a:r>
            <a:r>
              <a:rPr lang="en-US" dirty="0" smtClean="0">
                <a:hlinkClick r:id="rId5"/>
              </a:rPr>
              <a:t>National </a:t>
            </a:r>
            <a:r>
              <a:rPr lang="en-US" dirty="0">
                <a:hlinkClick r:id="rId5"/>
              </a:rPr>
              <a:t>Security Adviser </a:t>
            </a:r>
            <a:r>
              <a:rPr lang="en-US" dirty="0"/>
              <a:t>has emerged as a key player who sometimes has more influence than the Secretary  of State. Presidents tend to rely more upon the  </a:t>
            </a:r>
            <a:r>
              <a:rPr lang="en-US" dirty="0">
                <a:hlinkClick r:id="rId6"/>
              </a:rPr>
              <a:t>ANSA</a:t>
            </a:r>
            <a:r>
              <a:rPr lang="en-US" dirty="0"/>
              <a:t> because he is literally "closer “to the President (office in the White House) and his loyalties are not divided between the President and a Cabinet Department.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04800"/>
            <a:ext cx="8229600" cy="6553200"/>
          </a:xfrm>
        </p:spPr>
        <p:txBody>
          <a:bodyPr>
            <a:normAutofit fontScale="92500" lnSpcReduction="20000"/>
          </a:bodyPr>
          <a:lstStyle/>
          <a:p>
            <a:pPr>
              <a:buNone/>
            </a:pPr>
            <a:r>
              <a:rPr lang="en-US" sz="2000" dirty="0" smtClean="0"/>
              <a:t>	4. Office </a:t>
            </a:r>
            <a:r>
              <a:rPr lang="en-US" sz="2000" dirty="0"/>
              <a:t>of</a:t>
            </a:r>
            <a:r>
              <a:rPr lang="en-US" sz="2000" dirty="0">
                <a:hlinkClick r:id="rId2"/>
              </a:rPr>
              <a:t> Homeland Security</a:t>
            </a:r>
            <a:r>
              <a:rPr lang="en-US" sz="2000" dirty="0"/>
              <a:t>: to coordinate anti-terrorism </a:t>
            </a:r>
            <a:r>
              <a:rPr lang="en-US" sz="2000" dirty="0" smtClean="0"/>
              <a:t>efforts. </a:t>
            </a:r>
            <a:endParaRPr lang="en-US" sz="2000" dirty="0"/>
          </a:p>
          <a:p>
            <a:pPr>
              <a:buNone/>
            </a:pPr>
            <a:r>
              <a:rPr lang="en-US" sz="2000" dirty="0" smtClean="0"/>
              <a:t>	5. </a:t>
            </a:r>
            <a:r>
              <a:rPr lang="en-US" sz="2000" dirty="0" smtClean="0">
                <a:hlinkClick r:id="rId3"/>
              </a:rPr>
              <a:t>State </a:t>
            </a:r>
            <a:r>
              <a:rPr lang="en-US" sz="2000" dirty="0">
                <a:hlinkClick r:id="rId3"/>
              </a:rPr>
              <a:t>Department</a:t>
            </a:r>
            <a:r>
              <a:rPr lang="en-US" sz="2000" dirty="0"/>
              <a:t> and its </a:t>
            </a:r>
            <a:r>
              <a:rPr lang="en-US" sz="2000" dirty="0">
                <a:hlinkClick r:id="rId4"/>
              </a:rPr>
              <a:t>Foreign Service</a:t>
            </a:r>
            <a:r>
              <a:rPr lang="en-US" sz="2000" dirty="0"/>
              <a:t>: responsible for day-to-day management of foreign policy. </a:t>
            </a:r>
          </a:p>
          <a:p>
            <a:pPr>
              <a:buNone/>
            </a:pPr>
            <a:r>
              <a:rPr lang="en-US" sz="2000" dirty="0" smtClean="0"/>
              <a:t>	6. </a:t>
            </a:r>
            <a:r>
              <a:rPr lang="en-US" sz="2000" dirty="0" smtClean="0">
                <a:hlinkClick r:id="rId5"/>
              </a:rPr>
              <a:t>U.S</a:t>
            </a:r>
            <a:r>
              <a:rPr lang="en-US" sz="2000" dirty="0">
                <a:hlinkClick r:id="rId5"/>
              </a:rPr>
              <a:t>. Information Agency:</a:t>
            </a:r>
            <a:r>
              <a:rPr lang="en-US" sz="2000" dirty="0"/>
              <a:t> propaganda agency that includes </a:t>
            </a:r>
            <a:r>
              <a:rPr lang="en-US" sz="2000" dirty="0">
                <a:hlinkClick r:id="rId6"/>
              </a:rPr>
              <a:t>Voice of America </a:t>
            </a:r>
            <a:r>
              <a:rPr lang="en-US" sz="2000" dirty="0"/>
              <a:t>and </a:t>
            </a:r>
            <a:r>
              <a:rPr lang="en-US" sz="2000" dirty="0">
                <a:hlinkClick r:id="rId7"/>
              </a:rPr>
              <a:t>Radio Free Europe</a:t>
            </a:r>
            <a:r>
              <a:rPr lang="en-US" sz="2000" dirty="0"/>
              <a:t>. </a:t>
            </a:r>
          </a:p>
          <a:p>
            <a:pPr>
              <a:buNone/>
            </a:pPr>
            <a:r>
              <a:rPr lang="en-US" sz="2000" dirty="0" smtClean="0"/>
              <a:t>	7. </a:t>
            </a:r>
            <a:r>
              <a:rPr lang="en-US" sz="2000" dirty="0" smtClean="0">
                <a:hlinkClick r:id="rId8"/>
              </a:rPr>
              <a:t>CIA</a:t>
            </a:r>
            <a:r>
              <a:rPr lang="en-US" sz="2000" dirty="0"/>
              <a:t>. </a:t>
            </a:r>
          </a:p>
          <a:p>
            <a:pPr>
              <a:buNone/>
            </a:pPr>
            <a:r>
              <a:rPr lang="en-US" sz="2000" dirty="0" smtClean="0"/>
              <a:t>		a</a:t>
            </a:r>
            <a:r>
              <a:rPr lang="en-US" sz="2000" dirty="0"/>
              <a:t>. Functions: gather and evaluate intelligence (information about other nations). </a:t>
            </a:r>
          </a:p>
          <a:p>
            <a:pPr>
              <a:buNone/>
            </a:pPr>
            <a:r>
              <a:rPr lang="en-US" sz="2000" dirty="0" smtClean="0"/>
              <a:t>		b. Created </a:t>
            </a:r>
            <a:r>
              <a:rPr lang="en-US" sz="2000" dirty="0"/>
              <a:t>in 1947 to monitor the Soviet threat. Fall of communism since 80s has led the agency to branch out into other </a:t>
            </a:r>
            <a:r>
              <a:rPr lang="en-US" sz="2000" dirty="0" smtClean="0"/>
              <a:t>areas. </a:t>
            </a:r>
            <a:endParaRPr lang="en-US" sz="2000" dirty="0"/>
          </a:p>
          <a:p>
            <a:pPr>
              <a:buNone/>
            </a:pPr>
            <a:r>
              <a:rPr lang="en-US" sz="2000" dirty="0" smtClean="0"/>
              <a:t>		c. Agency’s </a:t>
            </a:r>
            <a:r>
              <a:rPr lang="en-US" sz="2000" dirty="0"/>
              <a:t>covert operations have led to some concern about government secrecy in a democracy.</a:t>
            </a:r>
          </a:p>
          <a:p>
            <a:pPr>
              <a:buNone/>
            </a:pPr>
            <a:r>
              <a:rPr lang="en-US" sz="2000" dirty="0" smtClean="0"/>
              <a:t>		d. This </a:t>
            </a:r>
            <a:r>
              <a:rPr lang="en-US" sz="2000" dirty="0"/>
              <a:t>concern has led to the creation of intelligence oversight committees in both the House and Senate.</a:t>
            </a:r>
          </a:p>
          <a:p>
            <a:pPr>
              <a:buNone/>
            </a:pPr>
            <a:r>
              <a:rPr lang="en-US" sz="2000" dirty="0" smtClean="0"/>
              <a:t>		e</a:t>
            </a:r>
            <a:r>
              <a:rPr lang="en-US" sz="2000" dirty="0"/>
              <a:t>. Terrorist attacks of 9-11 have, however, renewed the call for a stronger and more effective CIA.</a:t>
            </a:r>
          </a:p>
          <a:p>
            <a:pPr>
              <a:buNone/>
            </a:pPr>
            <a:r>
              <a:rPr lang="en-US" sz="2000" dirty="0" smtClean="0"/>
              <a:t>	8</a:t>
            </a:r>
            <a:r>
              <a:rPr lang="en-US" sz="2000" dirty="0"/>
              <a:t>. </a:t>
            </a:r>
            <a:r>
              <a:rPr lang="en-US" sz="2000" dirty="0">
                <a:hlinkClick r:id="rId9"/>
              </a:rPr>
              <a:t>National Security Agency</a:t>
            </a:r>
            <a:r>
              <a:rPr lang="en-US" sz="2000" dirty="0"/>
              <a:t> is designed to protect U.S. government information systems. The NSA employs the country's premier cryptologists. It is said to be the largest employer of mathematicians in the United States and perhaps the world. Its mathematicians contribute directly to the two missions of the Agency: designing cipher systems that will protect the integrity of U.S. information systems and searching for weaknesses in adversaries' systems and codes. </a:t>
            </a:r>
          </a:p>
          <a:p>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04800"/>
            <a:ext cx="8229600" cy="6400800"/>
          </a:xfrm>
        </p:spPr>
        <p:txBody>
          <a:bodyPr>
            <a:normAutofit fontScale="92500"/>
          </a:bodyPr>
          <a:lstStyle/>
          <a:p>
            <a:pPr>
              <a:buNone/>
            </a:pPr>
            <a:r>
              <a:rPr lang="en-US" sz="2400" dirty="0"/>
              <a:t>II. Influences on foreign policy</a:t>
            </a:r>
          </a:p>
          <a:p>
            <a:pPr>
              <a:buNone/>
            </a:pPr>
            <a:r>
              <a:rPr lang="en-US" sz="2400" dirty="0" smtClean="0"/>
              <a:t>	A</a:t>
            </a:r>
            <a:r>
              <a:rPr lang="en-US" sz="2400" dirty="0"/>
              <a:t>.	Public opinion. </a:t>
            </a:r>
          </a:p>
          <a:p>
            <a:pPr>
              <a:buNone/>
            </a:pPr>
            <a:r>
              <a:rPr lang="en-US" sz="2400" dirty="0" smtClean="0"/>
              <a:t>		1. Mass </a:t>
            </a:r>
            <a:r>
              <a:rPr lang="en-US" sz="2400" dirty="0"/>
              <a:t>public, about 75%, are relatively unaware of foreign policy, except during a crisis. </a:t>
            </a:r>
          </a:p>
          <a:p>
            <a:pPr>
              <a:buNone/>
            </a:pPr>
            <a:r>
              <a:rPr lang="en-US" sz="2400" smtClean="0"/>
              <a:t>	</a:t>
            </a:r>
            <a:r>
              <a:rPr lang="en-US" sz="2400" smtClean="0"/>
              <a:t>B</a:t>
            </a:r>
            <a:r>
              <a:rPr lang="en-US" sz="2400" dirty="0"/>
              <a:t>.	Interest groups. </a:t>
            </a:r>
          </a:p>
          <a:p>
            <a:pPr>
              <a:buNone/>
            </a:pPr>
            <a:r>
              <a:rPr lang="en-US" sz="2400" dirty="0" smtClean="0"/>
              <a:t>		1. “</a:t>
            </a:r>
            <a:r>
              <a:rPr lang="en-US" sz="2400" dirty="0"/>
              <a:t>Think tanks”  such as </a:t>
            </a:r>
            <a:r>
              <a:rPr lang="en-US" sz="2400" dirty="0">
                <a:hlinkClick r:id="rId2"/>
              </a:rPr>
              <a:t>RAND</a:t>
            </a:r>
            <a:r>
              <a:rPr lang="en-US" sz="2400" dirty="0"/>
              <a:t> and the </a:t>
            </a:r>
            <a:r>
              <a:rPr lang="en-US" sz="2400" dirty="0">
                <a:hlinkClick r:id="rId3"/>
              </a:rPr>
              <a:t>Council on Foreign Relations</a:t>
            </a:r>
            <a:endParaRPr lang="en-US" sz="2400" dirty="0"/>
          </a:p>
          <a:p>
            <a:pPr>
              <a:buNone/>
            </a:pPr>
            <a:r>
              <a:rPr lang="en-US" sz="2400" dirty="0" smtClean="0"/>
              <a:t>	C</a:t>
            </a:r>
            <a:r>
              <a:rPr lang="en-US" sz="2400" dirty="0"/>
              <a:t>.	Foreign nations’ lobbyists. </a:t>
            </a:r>
          </a:p>
          <a:p>
            <a:pPr>
              <a:buNone/>
            </a:pPr>
            <a:r>
              <a:rPr lang="en-US" sz="2400" dirty="0" smtClean="0"/>
              <a:t>		1. </a:t>
            </a:r>
            <a:r>
              <a:rPr lang="en-US" sz="2400" dirty="0" smtClean="0">
                <a:hlinkClick r:id="rId4"/>
              </a:rPr>
              <a:t>Many </a:t>
            </a:r>
            <a:r>
              <a:rPr lang="en-US" sz="2400" dirty="0">
                <a:hlinkClick r:id="rId4"/>
              </a:rPr>
              <a:t>nations hire lobbyists to represent their interests in Washington</a:t>
            </a:r>
            <a:r>
              <a:rPr lang="en-US" sz="2400" dirty="0"/>
              <a:t>.</a:t>
            </a:r>
          </a:p>
          <a:p>
            <a:pPr>
              <a:buNone/>
            </a:pPr>
            <a:r>
              <a:rPr lang="en-US" sz="2400" dirty="0" smtClean="0"/>
              <a:t>	D</a:t>
            </a:r>
            <a:r>
              <a:rPr lang="en-US" sz="2400" dirty="0"/>
              <a:t>.	Political parties. </a:t>
            </a:r>
          </a:p>
          <a:p>
            <a:pPr>
              <a:buNone/>
            </a:pPr>
            <a:r>
              <a:rPr lang="en-US" sz="2400" dirty="0" smtClean="0"/>
              <a:t>		1. The </a:t>
            </a:r>
            <a:r>
              <a:rPr lang="en-US" sz="2400" dirty="0"/>
              <a:t>tradition has been for the U.S. to have a bipartisan foreign policy, one that is united and not torn apart by party squabbling. For example, both political parties supported containment of communist aggression after World War II, both supported the Vietnam War, both supported the Gulf War, both supported the war on terrorism and (initially) the war in Iraq.</a:t>
            </a:r>
          </a:p>
          <a:p>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28600"/>
            <a:ext cx="8229600" cy="6629400"/>
          </a:xfrm>
        </p:spPr>
        <p:txBody>
          <a:bodyPr>
            <a:normAutofit fontScale="70000" lnSpcReduction="20000"/>
          </a:bodyPr>
          <a:lstStyle/>
          <a:p>
            <a:pPr>
              <a:buNone/>
            </a:pPr>
            <a:r>
              <a:rPr lang="en-US" dirty="0" smtClean="0"/>
              <a:t>	E.	Congress. </a:t>
            </a:r>
          </a:p>
          <a:p>
            <a:pPr>
              <a:buNone/>
            </a:pPr>
            <a:r>
              <a:rPr lang="en-US" dirty="0" smtClean="0"/>
              <a:t>		1. Key congressional “checks” on the President</a:t>
            </a:r>
          </a:p>
          <a:p>
            <a:pPr>
              <a:buNone/>
            </a:pPr>
            <a:r>
              <a:rPr lang="en-US" dirty="0" smtClean="0"/>
              <a:t>		2. The trend in the 20th century has been to give the President great discretion in the area of foreign affairs,  however, there have been some notable instances of Congress asserting its authority in foreign affairs: </a:t>
            </a:r>
          </a:p>
          <a:p>
            <a:pPr>
              <a:buNone/>
            </a:pPr>
            <a:r>
              <a:rPr lang="en-US" dirty="0" smtClean="0"/>
              <a:t>		a. Senate blockage of the Treaty of Versailles after WWI.</a:t>
            </a:r>
          </a:p>
          <a:p>
            <a:pPr>
              <a:buNone/>
            </a:pPr>
            <a:r>
              <a:rPr lang="en-US" dirty="0" smtClean="0"/>
              <a:t>		b. Neutrality Acts of the 1930s that tried to prevent U.S. involvement in foreign conflicts.</a:t>
            </a:r>
          </a:p>
          <a:p>
            <a:pPr>
              <a:buNone/>
            </a:pPr>
            <a:r>
              <a:rPr lang="en-US" dirty="0" smtClean="0"/>
              <a:t>		c. Senator Fulbright’s hearings on the Vietnam War in the 1960s that raised doubts about U.S. involvement in the war. </a:t>
            </a:r>
          </a:p>
          <a:p>
            <a:pPr>
              <a:buNone/>
            </a:pPr>
            <a:r>
              <a:rPr lang="en-US" dirty="0" smtClean="0"/>
              <a:t>		d. War Powers Act of 1973. </a:t>
            </a:r>
          </a:p>
          <a:p>
            <a:pPr>
              <a:buNone/>
            </a:pPr>
            <a:r>
              <a:rPr lang="en-US" dirty="0" smtClean="0"/>
              <a:t>		e. Congressional refusal to commit troops to Vietnam after North Vietnam broke the peace accords in 1975. </a:t>
            </a:r>
          </a:p>
          <a:p>
            <a:pPr>
              <a:buNone/>
            </a:pPr>
            <a:r>
              <a:rPr lang="en-US" dirty="0" smtClean="0"/>
              <a:t>		f. Some opposition to U.S. involvement in the Gulf War. </a:t>
            </a:r>
          </a:p>
          <a:p>
            <a:pPr>
              <a:buNone/>
            </a:pPr>
            <a:r>
              <a:rPr lang="en-US" dirty="0" smtClean="0"/>
              <a:t>		g. Senate rejection of Comprehensive Test Ban Treaty in 1999. </a:t>
            </a:r>
          </a:p>
          <a:p>
            <a:pPr>
              <a:buNone/>
            </a:pPr>
            <a:r>
              <a:rPr lang="en-US" dirty="0" smtClean="0"/>
              <a:t>		h. Some criticism of giving Most Favored Nation status to China .</a:t>
            </a:r>
          </a:p>
          <a:p>
            <a:pPr>
              <a:buNone/>
            </a:pPr>
            <a:r>
              <a:rPr lang="en-US" dirty="0" smtClean="0"/>
              <a:t>		</a:t>
            </a:r>
            <a:r>
              <a:rPr lang="en-US" dirty="0" err="1" smtClean="0"/>
              <a:t>i</a:t>
            </a:r>
            <a:r>
              <a:rPr lang="en-US" dirty="0" smtClean="0"/>
              <a:t>. Some criticism of Bush’s security measures (PATRIOT Act) after 9/11 terrorist attack.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19</Words>
  <Application>Microsoft Office PowerPoint</Application>
  <PresentationFormat>On-screen Show (4:3)</PresentationFormat>
  <Paragraphs>41</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Makers of Foreign Policy</vt:lpstr>
      <vt:lpstr>Slide 2</vt:lpstr>
      <vt:lpstr>Slide 3</vt:lpstr>
      <vt:lpstr>Slide 4</vt:lpstr>
      <vt:lpstr>Slide 5</vt:lpstr>
    </vt:vector>
  </TitlesOfParts>
  <Company>Poway Unified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Policy</dc:title>
  <dc:creator>user</dc:creator>
  <cp:lastModifiedBy>user</cp:lastModifiedBy>
  <cp:revision>5</cp:revision>
  <dcterms:created xsi:type="dcterms:W3CDTF">2011-03-28T21:38:02Z</dcterms:created>
  <dcterms:modified xsi:type="dcterms:W3CDTF">2011-03-29T19:22:43Z</dcterms:modified>
</cp:coreProperties>
</file>